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7"/>
  </p:notesMasterIdLst>
  <p:sldIdLst>
    <p:sldId id="292" r:id="rId8"/>
    <p:sldId id="294" r:id="rId9"/>
    <p:sldId id="295" r:id="rId10"/>
    <p:sldId id="316" r:id="rId11"/>
    <p:sldId id="321" r:id="rId12"/>
    <p:sldId id="360" r:id="rId13"/>
    <p:sldId id="361" r:id="rId14"/>
    <p:sldId id="362" r:id="rId15"/>
    <p:sldId id="322" r:id="rId16"/>
    <p:sldId id="363" r:id="rId17"/>
    <p:sldId id="364" r:id="rId18"/>
    <p:sldId id="365" r:id="rId19"/>
    <p:sldId id="366" r:id="rId20"/>
    <p:sldId id="367" r:id="rId21"/>
    <p:sldId id="371" r:id="rId22"/>
    <p:sldId id="368" r:id="rId23"/>
    <p:sldId id="369" r:id="rId24"/>
    <p:sldId id="370" r:id="rId25"/>
    <p:sldId id="257" r:id="rId26"/>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napToGrid="0" showGuides="1">
      <p:cViewPr varScale="1">
        <p:scale>
          <a:sx n="89" d="100"/>
          <a:sy n="89" d="100"/>
        </p:scale>
        <p:origin x="522" y="78"/>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30/04/2018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8.xml"/><Relationship Id="rId11" Type="http://schemas.openxmlformats.org/officeDocument/2006/relationships/image" Target="../media/image4.png"/><Relationship Id="rId5" Type="http://schemas.openxmlformats.org/officeDocument/2006/relationships/slide" Target="slide7.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481875" y="2903712"/>
            <a:ext cx="8640000" cy="575835"/>
          </a:xfrm>
        </p:spPr>
        <p:txBody>
          <a:bodyPr/>
          <a:lstStyle/>
          <a:p>
            <a:r>
              <a:rPr lang="en-GB" dirty="0" smtClean="0"/>
              <a:t>Modifying an Ethernet asset</a:t>
            </a:r>
            <a:endParaRPr lang="en-GB" dirty="0"/>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a:xfrm>
            <a:off x="481875" y="3674095"/>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368166" y="1110000"/>
            <a:ext cx="6871459" cy="1657919"/>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5434596" y="2830842"/>
            <a:ext cx="3335115" cy="374483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Searching for an </a:t>
            </a:r>
            <a:r>
              <a:rPr lang="en-US" dirty="0" smtClean="0"/>
              <a:t>asset</a:t>
            </a:r>
            <a:endParaRPr lang="en-US" dirty="0"/>
          </a:p>
        </p:txBody>
      </p:sp>
      <p:sp>
        <p:nvSpPr>
          <p:cNvPr id="3" name="Content Placeholder 2"/>
          <p:cNvSpPr>
            <a:spLocks noGrp="1"/>
          </p:cNvSpPr>
          <p:nvPr>
            <p:ph idx="1"/>
          </p:nvPr>
        </p:nvSpPr>
        <p:spPr>
          <a:xfrm>
            <a:off x="451645" y="1131516"/>
            <a:ext cx="4806155" cy="4953049"/>
          </a:xfrm>
        </p:spPr>
        <p:txBody>
          <a:bodyPr>
            <a:normAutofit lnSpcReduction="10000"/>
          </a:bodyPr>
          <a:lstStyle/>
          <a:p>
            <a:r>
              <a:rPr lang="en-GB" sz="1600" dirty="0">
                <a:solidFill>
                  <a:schemeClr val="accent2"/>
                </a:solidFill>
              </a:rPr>
              <a:t>Step 2: Searching</a:t>
            </a:r>
          </a:p>
          <a:p>
            <a:endParaRPr lang="en-GB" sz="1800" b="0" dirty="0">
              <a:latin typeface="+mn-lt"/>
            </a:endParaRPr>
          </a:p>
          <a:p>
            <a:r>
              <a:rPr lang="en-GB" sz="1800" b="0" dirty="0">
                <a:latin typeface="+mn-lt"/>
              </a:rPr>
              <a:t>There’s a lot of different ways you can search for an </a:t>
            </a:r>
            <a:r>
              <a:rPr lang="en-GB" sz="1800" b="0" dirty="0" smtClean="0">
                <a:latin typeface="+mn-lt"/>
              </a:rPr>
              <a:t>asset in </a:t>
            </a:r>
            <a:r>
              <a:rPr lang="en-GB" sz="1800" b="0" dirty="0">
                <a:latin typeface="+mn-lt"/>
              </a:rPr>
              <a:t>Business Zone. The easiest way is by entering your </a:t>
            </a:r>
            <a:r>
              <a:rPr lang="en-GB" sz="1800" b="0" dirty="0" smtClean="0">
                <a:latin typeface="+mn-lt"/>
              </a:rPr>
              <a:t>service reference </a:t>
            </a:r>
            <a:r>
              <a:rPr lang="en-GB" sz="1800" b="0" dirty="0">
                <a:latin typeface="+mn-lt"/>
              </a:rPr>
              <a:t>in the search bar. </a:t>
            </a:r>
          </a:p>
          <a:p>
            <a:endParaRPr lang="en-GB" sz="1800" b="0" dirty="0">
              <a:latin typeface="+mn-lt"/>
            </a:endParaRPr>
          </a:p>
          <a:p>
            <a:pPr marL="342900" indent="-342900">
              <a:buFont typeface="+mj-lt"/>
              <a:buAutoNum type="arabicPeriod"/>
            </a:pPr>
            <a:r>
              <a:rPr lang="en-GB" sz="1800" b="0" dirty="0" smtClean="0">
                <a:latin typeface="+mn-lt"/>
              </a:rPr>
              <a:t>Clicking ‘View Details’ will take to directly into the View </a:t>
            </a:r>
            <a:r>
              <a:rPr lang="en-GB" sz="1800" b="0" dirty="0" smtClean="0">
                <a:latin typeface="+mn-lt"/>
              </a:rPr>
              <a:t>Asset journey. There’s a ‘Modify’ option here.</a:t>
            </a:r>
            <a:endParaRPr lang="en-GB" sz="1800" b="0" dirty="0" smtClean="0">
              <a:latin typeface="+mn-lt"/>
            </a:endParaRPr>
          </a:p>
          <a:p>
            <a:pPr marL="342900" indent="-342900">
              <a:buFont typeface="+mj-lt"/>
              <a:buAutoNum type="arabicPeriod"/>
            </a:pPr>
            <a:r>
              <a:rPr lang="en-GB" sz="1800" b="0" dirty="0" smtClean="0">
                <a:latin typeface="+mn-lt"/>
              </a:rPr>
              <a:t>Alternatively, click </a:t>
            </a:r>
            <a:r>
              <a:rPr lang="en-GB" sz="1800" b="0" dirty="0">
                <a:latin typeface="+mn-lt"/>
              </a:rPr>
              <a:t>on the reference number to </a:t>
            </a:r>
            <a:r>
              <a:rPr lang="en-GB" sz="1800" b="0" dirty="0" smtClean="0">
                <a:latin typeface="+mn-lt"/>
              </a:rPr>
              <a:t>see the </a:t>
            </a:r>
            <a:r>
              <a:rPr lang="en-GB" sz="1800" b="0" dirty="0" smtClean="0">
                <a:latin typeface="+mn-lt"/>
              </a:rPr>
              <a:t>inventory quick </a:t>
            </a:r>
            <a:r>
              <a:rPr lang="en-GB" sz="1800" b="0" dirty="0">
                <a:latin typeface="+mn-lt"/>
              </a:rPr>
              <a:t>view</a:t>
            </a:r>
          </a:p>
          <a:p>
            <a:pPr marL="342900" indent="-342900">
              <a:buFont typeface="+mj-lt"/>
              <a:buAutoNum type="arabicPeriod"/>
            </a:pPr>
            <a:r>
              <a:rPr lang="en-GB" sz="1800" b="0" dirty="0" smtClean="0">
                <a:latin typeface="+mn-lt"/>
              </a:rPr>
              <a:t>From the </a:t>
            </a:r>
            <a:r>
              <a:rPr lang="en-GB" sz="1800" b="0" dirty="0" err="1" smtClean="0">
                <a:latin typeface="+mn-lt"/>
              </a:rPr>
              <a:t>quickview</a:t>
            </a:r>
            <a:r>
              <a:rPr lang="en-GB" sz="1800" b="0" dirty="0" smtClean="0">
                <a:latin typeface="+mn-lt"/>
              </a:rPr>
              <a:t>, click </a:t>
            </a:r>
            <a:r>
              <a:rPr lang="en-GB" sz="1800" b="0" dirty="0" smtClean="0">
                <a:latin typeface="+mn-lt"/>
              </a:rPr>
              <a:t>‘Modify’ </a:t>
            </a:r>
            <a:r>
              <a:rPr lang="en-GB" sz="1800" b="0" dirty="0" smtClean="0">
                <a:latin typeface="+mn-lt"/>
              </a:rPr>
              <a:t>in the actions dropdown.</a:t>
            </a:r>
          </a:p>
          <a:p>
            <a:endParaRPr lang="en-GB" sz="1800" b="0" dirty="0">
              <a:latin typeface="+mn-lt"/>
            </a:endParaRPr>
          </a:p>
          <a:p>
            <a:r>
              <a:rPr lang="en-GB" sz="1800" b="0" dirty="0" smtClean="0">
                <a:latin typeface="+mn-lt"/>
              </a:rPr>
              <a:t>You </a:t>
            </a:r>
            <a:r>
              <a:rPr lang="en-GB" sz="1800" b="0" dirty="0">
                <a:latin typeface="+mn-lt"/>
              </a:rPr>
              <a:t>can also find the </a:t>
            </a:r>
            <a:r>
              <a:rPr lang="en-GB" sz="1800" b="0" dirty="0" smtClean="0">
                <a:latin typeface="+mn-lt"/>
              </a:rPr>
              <a:t>asset by </a:t>
            </a:r>
            <a:r>
              <a:rPr lang="en-GB" sz="1800" b="0" dirty="0">
                <a:latin typeface="+mn-lt"/>
              </a:rPr>
              <a:t>using the filters on the </a:t>
            </a:r>
            <a:r>
              <a:rPr lang="en-GB" sz="1800" b="0" dirty="0" smtClean="0">
                <a:latin typeface="+mn-lt"/>
              </a:rPr>
              <a:t>Inventory section </a:t>
            </a:r>
            <a:r>
              <a:rPr lang="en-GB" sz="1800" b="0" dirty="0">
                <a:latin typeface="+mn-lt"/>
              </a:rPr>
              <a:t>of the Overview page and on </a:t>
            </a:r>
            <a:r>
              <a:rPr lang="en-GB" sz="1800" b="0" dirty="0" smtClean="0">
                <a:latin typeface="+mn-lt"/>
              </a:rPr>
              <a:t>the Inventory page</a:t>
            </a:r>
            <a:r>
              <a:rPr lang="en-GB" sz="1800" b="0" dirty="0" smtClean="0">
                <a:latin typeface="+mn-lt"/>
              </a:rPr>
              <a:t>. Please see the Business Zone guide for more details.</a:t>
            </a:r>
          </a:p>
          <a:p>
            <a:endParaRPr lang="en-US" sz="1729" dirty="0"/>
          </a:p>
          <a:p>
            <a:endParaRPr lang="en-US" sz="1729" dirty="0"/>
          </a:p>
        </p:txBody>
      </p:sp>
      <p:sp>
        <p:nvSpPr>
          <p:cNvPr id="7" name="Oval 6"/>
          <p:cNvSpPr/>
          <p:nvPr/>
        </p:nvSpPr>
        <p:spPr>
          <a:xfrm>
            <a:off x="9252321" y="228788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7037713" y="228788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5403608" y="554961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1051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Initiate the modify order</a:t>
            </a:r>
            <a:endParaRPr lang="en-US" dirty="0"/>
          </a:p>
        </p:txBody>
      </p:sp>
      <p:sp>
        <p:nvSpPr>
          <p:cNvPr id="3" name="Content Placeholder 2"/>
          <p:cNvSpPr>
            <a:spLocks noGrp="1"/>
          </p:cNvSpPr>
          <p:nvPr>
            <p:ph idx="1"/>
          </p:nvPr>
        </p:nvSpPr>
        <p:spPr>
          <a:xfrm>
            <a:off x="451645" y="1131516"/>
            <a:ext cx="4806155" cy="4953049"/>
          </a:xfrm>
        </p:spPr>
        <p:txBody>
          <a:bodyPr>
            <a:normAutofit/>
          </a:bodyPr>
          <a:lstStyle/>
          <a:p>
            <a:r>
              <a:rPr lang="en-GB" sz="1800" b="0" dirty="0" smtClean="0">
                <a:latin typeface="+mn-lt"/>
              </a:rPr>
              <a:t>Once </a:t>
            </a:r>
            <a:r>
              <a:rPr lang="en-GB" sz="1800" b="0" dirty="0">
                <a:latin typeface="+mn-lt"/>
              </a:rPr>
              <a:t>the </a:t>
            </a:r>
            <a:r>
              <a:rPr lang="en-GB" sz="1800" b="0" dirty="0" smtClean="0">
                <a:latin typeface="+mn-lt"/>
              </a:rPr>
              <a:t>modify order </a:t>
            </a:r>
            <a:r>
              <a:rPr lang="en-GB" sz="1800" b="0" dirty="0">
                <a:latin typeface="+mn-lt"/>
              </a:rPr>
              <a:t>has been initiated, a check will be carried out to see if the </a:t>
            </a:r>
            <a:r>
              <a:rPr lang="en-GB" sz="1800" b="0" dirty="0" smtClean="0">
                <a:latin typeface="+mn-lt"/>
              </a:rPr>
              <a:t>asset can </a:t>
            </a:r>
            <a:r>
              <a:rPr lang="en-GB" sz="1800" b="0" dirty="0">
                <a:latin typeface="+mn-lt"/>
              </a:rPr>
              <a:t>be </a:t>
            </a:r>
            <a:r>
              <a:rPr lang="en-GB" sz="1800" b="0" dirty="0" smtClean="0">
                <a:latin typeface="+mn-lt"/>
              </a:rPr>
              <a:t>modified.</a:t>
            </a:r>
            <a:endParaRPr lang="en-GB" sz="1800" b="0" dirty="0">
              <a:latin typeface="+mn-lt"/>
            </a:endParaRPr>
          </a:p>
          <a:p>
            <a:endParaRPr lang="en-GB" sz="1800" b="0" dirty="0">
              <a:latin typeface="+mn-lt"/>
            </a:endParaRPr>
          </a:p>
          <a:p>
            <a:r>
              <a:rPr lang="en-GB" sz="1800" b="0" dirty="0">
                <a:latin typeface="+mn-lt"/>
              </a:rPr>
              <a:t>If the </a:t>
            </a:r>
            <a:r>
              <a:rPr lang="en-GB" sz="1800" b="0" dirty="0" smtClean="0">
                <a:latin typeface="+mn-lt"/>
              </a:rPr>
              <a:t>asset can’t be modified, you’ll </a:t>
            </a:r>
            <a:r>
              <a:rPr lang="en-GB" sz="1800" b="0" dirty="0">
                <a:latin typeface="+mn-lt"/>
              </a:rPr>
              <a:t>be taken to the ‘View </a:t>
            </a:r>
            <a:r>
              <a:rPr lang="en-GB" sz="1800" b="0" dirty="0" smtClean="0">
                <a:latin typeface="+mn-lt"/>
              </a:rPr>
              <a:t>Asset’ </a:t>
            </a:r>
            <a:r>
              <a:rPr lang="en-GB" sz="1800" b="0" dirty="0">
                <a:latin typeface="+mn-lt"/>
              </a:rPr>
              <a:t>screen.</a:t>
            </a:r>
          </a:p>
          <a:p>
            <a:endParaRPr lang="en-GB" sz="1800" b="0" dirty="0">
              <a:latin typeface="+mn-lt"/>
            </a:endParaRPr>
          </a:p>
          <a:p>
            <a:r>
              <a:rPr lang="en-GB" sz="1800" b="0" dirty="0">
                <a:latin typeface="+mn-lt"/>
              </a:rPr>
              <a:t>Here, you’ll be told will be told </a:t>
            </a:r>
            <a:r>
              <a:rPr lang="en-GB" sz="1800" b="0" dirty="0" smtClean="0">
                <a:latin typeface="+mn-lt"/>
              </a:rPr>
              <a:t>why the asset can’t be modified.</a:t>
            </a:r>
            <a:endParaRPr lang="en-US" sz="1729" dirty="0"/>
          </a:p>
          <a:p>
            <a:endParaRPr lang="en-US" sz="1729" dirty="0"/>
          </a:p>
        </p:txBody>
      </p:sp>
      <p:pic>
        <p:nvPicPr>
          <p:cNvPr id="14" name="Picture 13"/>
          <p:cNvPicPr>
            <a:picLocks noChangeAspect="1"/>
          </p:cNvPicPr>
          <p:nvPr/>
        </p:nvPicPr>
        <p:blipFill rotWithShape="1">
          <a:blip r:embed="rId2"/>
          <a:srcRect l="1624" t="10259" r="2142" b="9767"/>
          <a:stretch/>
        </p:blipFill>
        <p:spPr>
          <a:xfrm>
            <a:off x="5257800" y="1119842"/>
            <a:ext cx="6487742" cy="1010576"/>
          </a:xfrm>
          <a:prstGeom prst="rect">
            <a:avLst/>
          </a:prstGeom>
        </p:spPr>
      </p:pic>
      <p:pic>
        <p:nvPicPr>
          <p:cNvPr id="5" name="Picture 4"/>
          <p:cNvPicPr>
            <a:picLocks noChangeAspect="1"/>
          </p:cNvPicPr>
          <p:nvPr/>
        </p:nvPicPr>
        <p:blipFill>
          <a:blip r:embed="rId3"/>
          <a:stretch>
            <a:fillRect/>
          </a:stretch>
        </p:blipFill>
        <p:spPr>
          <a:xfrm>
            <a:off x="5887650" y="2438305"/>
            <a:ext cx="5848350" cy="15906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52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516175" y="1276859"/>
            <a:ext cx="6219825" cy="20478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Once the </a:t>
            </a:r>
            <a:r>
              <a:rPr lang="en-GB" sz="1800" b="0" dirty="0" smtClean="0">
                <a:latin typeface="+mn-lt"/>
              </a:rPr>
              <a:t>modify has </a:t>
            </a:r>
            <a:r>
              <a:rPr lang="en-GB" sz="1800" b="0" dirty="0">
                <a:latin typeface="+mn-lt"/>
              </a:rPr>
              <a:t>been initiated, you’ll </a:t>
            </a:r>
            <a:r>
              <a:rPr lang="en-GB" sz="1800" b="0" dirty="0" smtClean="0">
                <a:latin typeface="+mn-lt"/>
              </a:rPr>
              <a:t>receive a notification telling you that you might experience an outage when the modify is activated.</a:t>
            </a:r>
          </a:p>
          <a:p>
            <a:endParaRPr lang="en-GB" sz="1800" b="0" dirty="0">
              <a:latin typeface="+mn-lt"/>
            </a:endParaRPr>
          </a:p>
          <a:p>
            <a:r>
              <a:rPr lang="en-GB" sz="1800" b="0" dirty="0" smtClean="0">
                <a:latin typeface="+mn-lt"/>
              </a:rPr>
              <a:t>If you’re happy accepting the outage, </a:t>
            </a:r>
            <a:endParaRPr lang="en-GB" sz="1800" b="0" dirty="0">
              <a:latin typeface="+mn-lt"/>
            </a:endParaRPr>
          </a:p>
          <a:p>
            <a:endParaRPr lang="en-GB" sz="1800" b="0" dirty="0">
              <a:latin typeface="+mn-lt"/>
            </a:endParaRPr>
          </a:p>
          <a:p>
            <a:pPr marL="342900" indent="-342900">
              <a:buAutoNum type="arabicPeriod"/>
            </a:pPr>
            <a:r>
              <a:rPr lang="en-GB" sz="1800" b="0" dirty="0" smtClean="0">
                <a:latin typeface="+mn-lt"/>
              </a:rPr>
              <a:t>If </a:t>
            </a:r>
            <a:r>
              <a:rPr lang="en-GB" sz="1800" b="0" dirty="0">
                <a:latin typeface="+mn-lt"/>
              </a:rPr>
              <a:t>you’re happy accepting the outage, </a:t>
            </a:r>
            <a:r>
              <a:rPr lang="en-GB" sz="1800" b="0" dirty="0" smtClean="0">
                <a:latin typeface="+mn-lt"/>
              </a:rPr>
              <a:t>click ‘Continue’ to proceed.</a:t>
            </a:r>
          </a:p>
          <a:p>
            <a:pPr marL="342900" indent="-342900">
              <a:buAutoNum type="arabicPeriod"/>
            </a:pPr>
            <a:r>
              <a:rPr lang="en-GB" sz="1800" b="0" dirty="0" smtClean="0">
                <a:latin typeface="+mn-lt"/>
              </a:rPr>
              <a:t>You’ll then be given instructions on how to modify your service. Click ‘Ok’ to continue.</a:t>
            </a:r>
          </a:p>
          <a:p>
            <a:pPr marL="342900" indent="-342900">
              <a:buAutoNum type="arabicPeriod"/>
            </a:pPr>
            <a:endParaRPr lang="en-GB" sz="1800" b="0" dirty="0" smtClean="0">
              <a:latin typeface="+mn-lt"/>
            </a:endParaRPr>
          </a:p>
          <a:p>
            <a:endParaRPr lang="en-US" sz="1729" dirty="0"/>
          </a:p>
          <a:p>
            <a:endParaRPr lang="en-US" sz="1729" dirty="0"/>
          </a:p>
        </p:txBody>
      </p:sp>
      <p:sp>
        <p:nvSpPr>
          <p:cNvPr id="13" name="Oval 12"/>
          <p:cNvSpPr/>
          <p:nvPr/>
        </p:nvSpPr>
        <p:spPr>
          <a:xfrm>
            <a:off x="10123685" y="270099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pic>
        <p:nvPicPr>
          <p:cNvPr id="14" name="Picture 13"/>
          <p:cNvPicPr>
            <a:picLocks noChangeAspect="1"/>
          </p:cNvPicPr>
          <p:nvPr/>
        </p:nvPicPr>
        <p:blipFill>
          <a:blip r:embed="rId3"/>
          <a:stretch>
            <a:fillRect/>
          </a:stretch>
        </p:blipFill>
        <p:spPr>
          <a:xfrm>
            <a:off x="5582850" y="3679537"/>
            <a:ext cx="6153150" cy="2847975"/>
          </a:xfrm>
          <a:prstGeom prst="rect">
            <a:avLst/>
          </a:prstGeom>
          <a:ln>
            <a:solidFill>
              <a:schemeClr val="tx1"/>
            </a:solidFill>
          </a:ln>
          <a:effectLst>
            <a:outerShdw blurRad="50800" dist="38100" dir="2700000" algn="tl" rotWithShape="0">
              <a:prstClr val="black">
                <a:alpha val="40000"/>
              </a:prstClr>
            </a:outerShdw>
          </a:effectLst>
        </p:spPr>
      </p:pic>
      <p:sp>
        <p:nvSpPr>
          <p:cNvPr id="19" name="Oval 18"/>
          <p:cNvSpPr/>
          <p:nvPr/>
        </p:nvSpPr>
        <p:spPr>
          <a:xfrm>
            <a:off x="10123685" y="584402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5749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872076" y="1241242"/>
            <a:ext cx="6863924" cy="462035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089515" cy="4953049"/>
          </a:xfrm>
        </p:spPr>
        <p:txBody>
          <a:bodyPr>
            <a:normAutofit/>
          </a:bodyPr>
          <a:lstStyle/>
          <a:p>
            <a:r>
              <a:rPr lang="en-GB" sz="1800" b="0" dirty="0">
                <a:latin typeface="+mn-lt"/>
              </a:rPr>
              <a:t>You’ll now see the </a:t>
            </a:r>
            <a:r>
              <a:rPr lang="en-GB" sz="1800" b="0" dirty="0" smtClean="0">
                <a:latin typeface="+mn-lt"/>
              </a:rPr>
              <a:t>‘Modify order’ screen</a:t>
            </a:r>
          </a:p>
          <a:p>
            <a:endParaRPr lang="en-US" sz="1729" dirty="0" smtClean="0"/>
          </a:p>
          <a:p>
            <a:r>
              <a:rPr lang="en-US" sz="1800" b="0" dirty="0">
                <a:latin typeface="+mn-lt"/>
              </a:rPr>
              <a:t>From here, you’ll navigate through the order journey, making your changes and submitting the modify order.</a:t>
            </a:r>
            <a:endParaRPr lang="en-US" sz="1800" b="0" dirty="0">
              <a:latin typeface="+mn-lt"/>
            </a:endParaRPr>
          </a:p>
          <a:p>
            <a:endParaRPr lang="en-US" sz="1729" dirty="0"/>
          </a:p>
        </p:txBody>
      </p:sp>
    </p:spTree>
    <p:extLst>
      <p:ext uri="{BB962C8B-B14F-4D97-AF65-F5344CB8AC3E}">
        <p14:creationId xmlns:p14="http://schemas.microsoft.com/office/powerpoint/2010/main" val="42474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smtClean="0">
                <a:latin typeface="+mn-lt"/>
              </a:rPr>
              <a:t>Attributes </a:t>
            </a:r>
            <a:r>
              <a:rPr lang="en-GB" sz="1800" b="0" dirty="0">
                <a:latin typeface="+mn-lt"/>
              </a:rPr>
              <a:t>that can’t be </a:t>
            </a:r>
            <a:r>
              <a:rPr lang="en-GB" sz="1800" b="0" dirty="0" smtClean="0">
                <a:latin typeface="+mn-lt"/>
              </a:rPr>
              <a:t>modified will </a:t>
            </a:r>
            <a:r>
              <a:rPr lang="en-GB" sz="1800" b="0" dirty="0">
                <a:latin typeface="+mn-lt"/>
              </a:rPr>
              <a:t>be greyed out or read only. </a:t>
            </a:r>
          </a:p>
          <a:p>
            <a:endParaRPr lang="en-GB" sz="1800" b="0" dirty="0">
              <a:latin typeface="+mn-lt"/>
            </a:endParaRPr>
          </a:p>
          <a:p>
            <a:endParaRPr lang="en-US" sz="1729" dirty="0"/>
          </a:p>
          <a:p>
            <a:endParaRPr lang="en-US" sz="1729" dirty="0"/>
          </a:p>
        </p:txBody>
      </p:sp>
      <p:pic>
        <p:nvPicPr>
          <p:cNvPr id="12" name="Picture 11"/>
          <p:cNvPicPr>
            <a:picLocks noChangeAspect="1"/>
          </p:cNvPicPr>
          <p:nvPr/>
        </p:nvPicPr>
        <p:blipFill>
          <a:blip r:embed="rId2"/>
          <a:stretch>
            <a:fillRect/>
          </a:stretch>
        </p:blipFill>
        <p:spPr>
          <a:xfrm>
            <a:off x="6497619" y="1061992"/>
            <a:ext cx="5238381" cy="50737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6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smtClean="0">
                <a:latin typeface="+mn-lt"/>
              </a:rPr>
              <a:t>Within the modify journey, you’ll be asked what time you’ll accept an outage for us to make the changes.</a:t>
            </a:r>
            <a:endParaRPr lang="en-GB" sz="1800" b="0" dirty="0">
              <a:latin typeface="+mn-lt"/>
            </a:endParaRP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310155" y="1305261"/>
            <a:ext cx="6679863" cy="270017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045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293911" cy="4953049"/>
          </a:xfrm>
        </p:spPr>
        <p:txBody>
          <a:bodyPr>
            <a:normAutofit/>
          </a:bodyPr>
          <a:lstStyle/>
          <a:p>
            <a:r>
              <a:rPr lang="en-GB" sz="1800" b="0" dirty="0">
                <a:latin typeface="+mn-lt"/>
              </a:rPr>
              <a:t>Once you’ve made your changes, you’ll need to validate them. </a:t>
            </a:r>
          </a:p>
          <a:p>
            <a:endParaRPr lang="en-GB" sz="1800" b="0" dirty="0">
              <a:latin typeface="+mn-lt"/>
            </a:endParaRPr>
          </a:p>
          <a:p>
            <a:r>
              <a:rPr lang="en-GB" sz="1800" b="0" dirty="0">
                <a:latin typeface="+mn-lt"/>
              </a:rPr>
              <a:t>This will check that the changes you have made are compatible with the service you’ve ordered.</a:t>
            </a:r>
          </a:p>
          <a:p>
            <a:endParaRPr lang="en-GB" sz="1800" b="0" dirty="0">
              <a:latin typeface="+mn-lt"/>
            </a:endParaRPr>
          </a:p>
          <a:p>
            <a:endParaRPr lang="en-US" sz="1729" dirty="0"/>
          </a:p>
          <a:p>
            <a:endParaRPr lang="en-US" sz="1729" dirty="0"/>
          </a:p>
        </p:txBody>
      </p:sp>
      <p:pic>
        <p:nvPicPr>
          <p:cNvPr id="6" name="Picture 5"/>
          <p:cNvPicPr>
            <a:picLocks noChangeAspect="1"/>
          </p:cNvPicPr>
          <p:nvPr/>
        </p:nvPicPr>
        <p:blipFill>
          <a:blip r:embed="rId2"/>
          <a:stretch>
            <a:fillRect/>
          </a:stretch>
        </p:blipFill>
        <p:spPr>
          <a:xfrm>
            <a:off x="4947589" y="1210708"/>
            <a:ext cx="6788411" cy="296908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62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r>
              <a:rPr lang="en-GB" sz="1800" b="0" dirty="0">
                <a:latin typeface="+mn-lt"/>
              </a:rPr>
              <a:t>Once your changes have been validated, you’ll need to proceed to the ‘Confirmation’ step.</a:t>
            </a:r>
          </a:p>
          <a:p>
            <a:endParaRPr lang="en-GB" sz="1800" b="0" dirty="0">
              <a:latin typeface="+mn-lt"/>
            </a:endParaRPr>
          </a:p>
          <a:p>
            <a:pPr marL="342900" indent="-342900">
              <a:buFont typeface="+mj-lt"/>
              <a:buAutoNum type="arabicPeriod"/>
            </a:pPr>
            <a:r>
              <a:rPr lang="en-GB" sz="1800" b="0" dirty="0" smtClean="0">
                <a:latin typeface="+mn-lt"/>
              </a:rPr>
              <a:t>Once </a:t>
            </a:r>
            <a:r>
              <a:rPr lang="en-GB" sz="1800" b="0" dirty="0">
                <a:latin typeface="+mn-lt"/>
              </a:rPr>
              <a:t>you’re happy with the changes you’ve made, click ‘Place Order’.</a:t>
            </a:r>
          </a:p>
          <a:p>
            <a:endParaRPr lang="en-GB" sz="1800" b="0" dirty="0">
              <a:latin typeface="+mn-lt"/>
            </a:endParaRPr>
          </a:p>
          <a:p>
            <a:r>
              <a:rPr lang="en-GB" sz="1800" b="0" dirty="0">
                <a:latin typeface="+mn-lt"/>
              </a:rPr>
              <a:t>Your </a:t>
            </a:r>
            <a:r>
              <a:rPr lang="en-GB" sz="1800" b="0" dirty="0" smtClean="0">
                <a:latin typeface="+mn-lt"/>
              </a:rPr>
              <a:t>modify order will </a:t>
            </a:r>
            <a:r>
              <a:rPr lang="en-GB" sz="1800" b="0" dirty="0">
                <a:latin typeface="+mn-lt"/>
              </a:rPr>
              <a:t>now be submitted and reflected when viewing your order.</a:t>
            </a:r>
          </a:p>
          <a:p>
            <a:endParaRPr lang="en-US" sz="1729" dirty="0"/>
          </a:p>
          <a:p>
            <a:endParaRPr lang="en-US" sz="1729"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4"/>
          <a:stretch/>
        </p:blipFill>
        <p:spPr bwMode="auto">
          <a:xfrm>
            <a:off x="5721916" y="1365002"/>
            <a:ext cx="6024264" cy="11543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10640050" y="19421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0881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4"/>
          <a:stretch/>
        </p:blipFill>
        <p:spPr bwMode="auto">
          <a:xfrm>
            <a:off x="5518531" y="1401237"/>
            <a:ext cx="6217470" cy="11913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30" t="30597" r="16811" b="30414"/>
          <a:stretch/>
        </p:blipFill>
        <p:spPr bwMode="auto">
          <a:xfrm>
            <a:off x="7435820" y="3051227"/>
            <a:ext cx="4300180" cy="155304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Discarding changes</a:t>
            </a:r>
            <a:endParaRPr lang="en-US" dirty="0"/>
          </a:p>
        </p:txBody>
      </p:sp>
      <p:sp>
        <p:nvSpPr>
          <p:cNvPr id="3" name="Content Placeholder 2"/>
          <p:cNvSpPr>
            <a:spLocks noGrp="1"/>
          </p:cNvSpPr>
          <p:nvPr>
            <p:ph idx="1"/>
          </p:nvPr>
        </p:nvSpPr>
        <p:spPr>
          <a:xfrm>
            <a:off x="504000" y="1305261"/>
            <a:ext cx="4806155" cy="4953049"/>
          </a:xfrm>
        </p:spPr>
        <p:txBody>
          <a:bodyPr>
            <a:normAutofit/>
          </a:bodyPr>
          <a:lstStyle/>
          <a:p>
            <a:pPr marL="342900" indent="-342900">
              <a:buFont typeface="+mj-lt"/>
              <a:buAutoNum type="arabicPeriod"/>
            </a:pPr>
            <a:r>
              <a:rPr lang="en-GB" sz="1800" b="0" dirty="0">
                <a:latin typeface="+mn-lt"/>
              </a:rPr>
              <a:t>If you want to reset the amendments you’ve made prior to placing your amend order, you can do so by clicking the ‘Discard Changes’ button.</a:t>
            </a:r>
          </a:p>
          <a:p>
            <a:pPr marL="342900" indent="-342900">
              <a:buFont typeface="+mj-lt"/>
              <a:buAutoNum type="arabicPeriod"/>
            </a:pPr>
            <a:r>
              <a:rPr lang="en-GB" sz="1800" b="0" dirty="0">
                <a:latin typeface="+mn-lt"/>
              </a:rPr>
              <a:t>You’ll then need to confirm you wish to cancel the changes you’ve made by clicking ‘Yes, discard changes’.</a:t>
            </a:r>
          </a:p>
          <a:p>
            <a:endParaRPr lang="en-GB" sz="1800" b="0" dirty="0">
              <a:latin typeface="+mn-lt"/>
            </a:endParaRPr>
          </a:p>
          <a:p>
            <a:endParaRPr lang="en-GB" sz="1800" b="0" dirty="0">
              <a:latin typeface="+mn-lt"/>
            </a:endParaRPr>
          </a:p>
          <a:p>
            <a:r>
              <a:rPr lang="en-GB" sz="1800" b="0" dirty="0">
                <a:latin typeface="+mn-lt"/>
              </a:rPr>
              <a:t>Any changes you’ve made will be reset and you’ll be returned to the ‘View Order’ screen.</a:t>
            </a:r>
          </a:p>
          <a:p>
            <a:endParaRPr lang="en-GB" sz="1800" b="0" dirty="0">
              <a:latin typeface="+mn-lt"/>
            </a:endParaRPr>
          </a:p>
          <a:p>
            <a:r>
              <a:rPr lang="en-GB" sz="1800" dirty="0">
                <a:latin typeface="+mn-lt"/>
              </a:rPr>
              <a:t>Note</a:t>
            </a:r>
            <a:r>
              <a:rPr lang="en-GB" sz="1800" b="0" dirty="0">
                <a:latin typeface="+mn-lt"/>
              </a:rPr>
              <a:t>: You can’t discard changes on either the Add Access screen for </a:t>
            </a:r>
            <a:r>
              <a:rPr lang="en-GB" sz="1800" b="0" dirty="0" err="1">
                <a:latin typeface="+mn-lt"/>
              </a:rPr>
              <a:t>Etherway</a:t>
            </a:r>
            <a:r>
              <a:rPr lang="en-GB" sz="1800" b="0" dirty="0">
                <a:latin typeface="+mn-lt"/>
              </a:rPr>
              <a:t> or the Add Connection Details screen for </a:t>
            </a:r>
            <a:r>
              <a:rPr lang="en-GB" sz="1800" b="0" dirty="0" err="1">
                <a:latin typeface="+mn-lt"/>
              </a:rPr>
              <a:t>Etherflow</a:t>
            </a:r>
            <a:r>
              <a:rPr lang="en-GB" sz="1800" b="0" dirty="0">
                <a:latin typeface="+mn-lt"/>
              </a:rPr>
              <a:t>.</a:t>
            </a:r>
          </a:p>
          <a:p>
            <a:endParaRPr lang="en-US" sz="1729" dirty="0"/>
          </a:p>
          <a:p>
            <a:endParaRPr lang="en-US" sz="1729" dirty="0"/>
          </a:p>
        </p:txBody>
      </p:sp>
      <p:sp>
        <p:nvSpPr>
          <p:cNvPr id="8" name="Oval 7"/>
          <p:cNvSpPr/>
          <p:nvPr/>
        </p:nvSpPr>
        <p:spPr>
          <a:xfrm>
            <a:off x="9745482" y="21172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9" name="Oval 8"/>
          <p:cNvSpPr/>
          <p:nvPr/>
        </p:nvSpPr>
        <p:spPr>
          <a:xfrm>
            <a:off x="8509034" y="406158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211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smtClean="0">
                <a:latin typeface="+mj-lt"/>
                <a:cs typeface="Arial" panose="020B0604020202020204" pitchFamily="34" charset="0"/>
                <a:hlinkClick r:id="rId2" action="ppaction://hlinksldjump"/>
              </a:rPr>
              <a:t>p4 </a:t>
            </a:r>
            <a:r>
              <a:rPr lang="en-GB" dirty="0">
                <a:latin typeface="+mj-lt"/>
                <a:cs typeface="Arial" panose="020B0604020202020204" pitchFamily="34" charset="0"/>
                <a:hlinkClick r:id="rId2" action="ppaction://hlinksldjump"/>
              </a:rPr>
              <a:t>- Pre-requisites</a:t>
            </a:r>
            <a:endParaRPr lang="en-GB" dirty="0">
              <a:latin typeface="+mj-lt"/>
              <a:cs typeface="Arial" panose="020B0604020202020204" pitchFamily="34" charset="0"/>
            </a:endParaRPr>
          </a:p>
          <a:p>
            <a:r>
              <a:rPr lang="en-GB" dirty="0" smtClean="0">
                <a:latin typeface="+mj-lt"/>
                <a:cs typeface="Arial" panose="020B0604020202020204" pitchFamily="34" charset="0"/>
                <a:hlinkClick r:id="rId3" action="ppaction://hlinksldjump"/>
              </a:rPr>
              <a:t>p5 – Introduction</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4" action="ppaction://hlinksldjump"/>
              </a:rPr>
              <a:t>p6 – Layout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5" action="ppaction://hlinksldjump"/>
              </a:rPr>
              <a:t>p7 – What can I modify?</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6" action="ppaction://hlinksldjump"/>
              </a:rPr>
              <a:t>p8 – How do I modify an asset?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7" action="ppaction://hlinksldjump"/>
              </a:rPr>
              <a:t>p9 – Searching for an asset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8" action="ppaction://hlinksldjump"/>
              </a:rPr>
              <a:t>p11 – Initiate the modify order</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9" action="ppaction://hlinksldjump"/>
              </a:rPr>
              <a:t>p12 – Making your changes</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10" action="ppaction://hlinksldjump"/>
              </a:rPr>
              <a:t>p18 – Discard changes</a:t>
            </a:r>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smtClean="0">
              <a:latin typeface="+mj-lt"/>
              <a:cs typeface="Arial" panose="020B0604020202020204" pitchFamily="34" charset="0"/>
            </a:endParaRPr>
          </a:p>
          <a:p>
            <a:endParaRPr lang="en-GB" dirty="0">
              <a:latin typeface="+mj-lt"/>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7" name="Picture 6"/>
          <p:cNvPicPr>
            <a:picLocks noChangeAspect="1"/>
          </p:cNvPicPr>
          <p:nvPr/>
        </p:nvPicPr>
        <p:blipFill>
          <a:blip r:embed="rId11"/>
          <a:stretch>
            <a:fillRect/>
          </a:stretch>
        </p:blipFill>
        <p:spPr>
          <a:xfrm>
            <a:off x="6078819"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3598176976"/>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16/01/17</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enter an 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10" name="Picture 9"/>
          <p:cNvPicPr>
            <a:picLocks noChangeAspect="1"/>
          </p:cNvPicPr>
          <p:nvPr/>
        </p:nvPicPr>
        <p:blipFill>
          <a:blip r:embed="rId3"/>
          <a:stretch>
            <a:fillRect/>
          </a:stretch>
        </p:blipFill>
        <p:spPr>
          <a:xfrm>
            <a:off x="6119812"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endParaRPr lang="en-GB" sz="1800" b="0" dirty="0">
              <a:latin typeface="+mn-lt"/>
            </a:endParaRPr>
          </a:p>
          <a:p>
            <a:r>
              <a:rPr lang="en-GB" sz="1800" b="0" dirty="0" smtClean="0">
                <a:latin typeface="+mn-lt"/>
              </a:rPr>
              <a:t>We’ve replaced the </a:t>
            </a:r>
            <a:r>
              <a:rPr lang="en-GB" sz="1800" b="0" dirty="0">
                <a:latin typeface="+mn-lt"/>
              </a:rPr>
              <a:t>current Eco Plus </a:t>
            </a:r>
            <a:r>
              <a:rPr lang="en-GB" sz="1800" b="0" dirty="0" smtClean="0">
                <a:latin typeface="+mn-lt"/>
              </a:rPr>
              <a:t>modify order </a:t>
            </a:r>
            <a:r>
              <a:rPr lang="en-GB" sz="1800" b="0" dirty="0">
                <a:latin typeface="+mn-lt"/>
              </a:rPr>
              <a:t>journey with a new improved </a:t>
            </a:r>
            <a:r>
              <a:rPr lang="en-GB" sz="1800" b="0" dirty="0" smtClean="0">
                <a:latin typeface="+mn-lt"/>
              </a:rPr>
              <a:t>modify order </a:t>
            </a:r>
            <a:r>
              <a:rPr lang="en-GB" sz="1800" b="0" dirty="0">
                <a:latin typeface="+mn-lt"/>
              </a:rPr>
              <a:t>journey for Ethernet. </a:t>
            </a:r>
          </a:p>
          <a:p>
            <a:endParaRPr lang="en-GB" sz="1800" b="0" dirty="0">
              <a:latin typeface="+mn-lt"/>
            </a:endParaRPr>
          </a:p>
          <a:p>
            <a:r>
              <a:rPr lang="en-GB" sz="1800" b="0" dirty="0">
                <a:latin typeface="+mn-lt"/>
              </a:rPr>
              <a:t>Accessed via </a:t>
            </a:r>
            <a:r>
              <a:rPr lang="en-GB" sz="1800" b="0" dirty="0" smtClean="0">
                <a:latin typeface="+mn-lt"/>
              </a:rPr>
              <a:t>Business Zone, </a:t>
            </a:r>
            <a:r>
              <a:rPr lang="en-GB" sz="1800" b="0" dirty="0">
                <a:latin typeface="+mn-lt"/>
              </a:rPr>
              <a:t>the new journey will allow you to make it easier to: </a:t>
            </a:r>
          </a:p>
          <a:p>
            <a:endParaRPr lang="en-GB" sz="1800" b="0" dirty="0">
              <a:latin typeface="+mn-lt"/>
            </a:endParaRPr>
          </a:p>
          <a:p>
            <a:r>
              <a:rPr lang="en-GB" sz="1800" b="0" dirty="0" smtClean="0">
                <a:latin typeface="+mn-lt"/>
              </a:rPr>
              <a:t>Modify details of an asset</a:t>
            </a:r>
            <a:endParaRPr lang="en-GB" sz="1800" b="0" dirty="0">
              <a:latin typeface="+mn-lt"/>
            </a:endParaRPr>
          </a:p>
          <a:p>
            <a:endParaRPr lang="en-GB" sz="1800" b="0" dirty="0">
              <a:latin typeface="+mn-lt"/>
            </a:endParaRPr>
          </a:p>
          <a:p>
            <a:r>
              <a:rPr lang="en-GB" sz="1800" b="0" dirty="0">
                <a:latin typeface="+mn-lt"/>
              </a:rPr>
              <a:t>The new journey has improved navigation and layout, is compatible with modern browsers and easier to use than Eco Plus.</a:t>
            </a:r>
          </a:p>
          <a:p>
            <a:endParaRPr lang="en-GB" sz="1800" b="0" dirty="0">
              <a:latin typeface="+mn-lt"/>
            </a:endParaRPr>
          </a:p>
          <a:p>
            <a:endParaRPr lang="en-US" sz="1729" dirty="0"/>
          </a:p>
          <a:p>
            <a:endParaRPr lang="en-US" sz="1729" dirty="0"/>
          </a:p>
        </p:txBody>
      </p:sp>
      <p:pic>
        <p:nvPicPr>
          <p:cNvPr id="6" name="Picture 5"/>
          <p:cNvPicPr>
            <a:picLocks noChangeAspect="1"/>
          </p:cNvPicPr>
          <p:nvPr/>
        </p:nvPicPr>
        <p:blipFill>
          <a:blip r:embed="rId2"/>
          <a:stretch>
            <a:fillRect/>
          </a:stretch>
        </p:blipFill>
        <p:spPr>
          <a:xfrm>
            <a:off x="5975796" y="1329740"/>
            <a:ext cx="5760204" cy="38774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1403" y="5500589"/>
            <a:ext cx="5894598" cy="632591"/>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5703109" y="1329739"/>
            <a:ext cx="6032891" cy="406095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Layout</a:t>
            </a:r>
            <a:endParaRPr lang="en-US" dirty="0"/>
          </a:p>
        </p:txBody>
      </p:sp>
      <p:sp>
        <p:nvSpPr>
          <p:cNvPr id="3" name="Content Placeholder 2"/>
          <p:cNvSpPr>
            <a:spLocks noGrp="1"/>
          </p:cNvSpPr>
          <p:nvPr>
            <p:ph idx="1"/>
          </p:nvPr>
        </p:nvSpPr>
        <p:spPr>
          <a:xfrm>
            <a:off x="451646" y="1131516"/>
            <a:ext cx="4916420" cy="4953049"/>
          </a:xfrm>
        </p:spPr>
        <p:txBody>
          <a:bodyPr>
            <a:normAutofit/>
          </a:bodyPr>
          <a:lstStyle/>
          <a:p>
            <a:endParaRPr lang="en-GB" sz="1800" b="0" dirty="0">
              <a:latin typeface="+mn-lt"/>
            </a:endParaRPr>
          </a:p>
          <a:p>
            <a:r>
              <a:rPr lang="en-GB" sz="1600" dirty="0">
                <a:solidFill>
                  <a:schemeClr val="accent2"/>
                </a:solidFill>
              </a:rPr>
              <a:t>1. Navigation menu</a:t>
            </a:r>
          </a:p>
          <a:p>
            <a:r>
              <a:rPr lang="en-GB" sz="1800" b="0" dirty="0" smtClean="0">
                <a:latin typeface="+mn-lt"/>
              </a:rPr>
              <a:t>The left hand menu tells you the steps you’re going to take when modifying your asset.</a:t>
            </a:r>
            <a:endParaRPr lang="en-GB" sz="1800" b="0" dirty="0">
              <a:latin typeface="+mn-lt"/>
            </a:endParaRPr>
          </a:p>
          <a:p>
            <a:endParaRPr lang="en-GB" sz="1800" b="0" dirty="0">
              <a:latin typeface="+mn-lt"/>
            </a:endParaRPr>
          </a:p>
          <a:p>
            <a:pPr>
              <a:lnSpc>
                <a:spcPct val="120000"/>
              </a:lnSpc>
            </a:pPr>
            <a:r>
              <a:rPr lang="en-GB" sz="1600" dirty="0">
                <a:solidFill>
                  <a:schemeClr val="accent2"/>
                </a:solidFill>
              </a:rPr>
              <a:t>2. Order configuration</a:t>
            </a:r>
          </a:p>
          <a:p>
            <a:r>
              <a:rPr lang="en-GB" sz="1800" b="0" dirty="0">
                <a:latin typeface="+mn-lt"/>
              </a:rPr>
              <a:t>To </a:t>
            </a:r>
            <a:r>
              <a:rPr lang="en-GB" sz="1800" b="0" dirty="0" smtClean="0">
                <a:latin typeface="+mn-lt"/>
              </a:rPr>
              <a:t>modify your asset, simply make the changes then submit the order. </a:t>
            </a:r>
          </a:p>
          <a:p>
            <a:endParaRPr lang="en-GB" sz="1800" b="0" dirty="0">
              <a:latin typeface="+mn-lt"/>
            </a:endParaRPr>
          </a:p>
          <a:p>
            <a:r>
              <a:rPr lang="en-GB" sz="1800" b="0" dirty="0" smtClean="0">
                <a:latin typeface="+mn-lt"/>
              </a:rPr>
              <a:t>Note: some items can’t be modified. They will be greyed out and read-only.</a:t>
            </a:r>
            <a:endParaRPr lang="en-GB" sz="1800" b="0" dirty="0">
              <a:latin typeface="+mn-lt"/>
            </a:endParaRPr>
          </a:p>
          <a:p>
            <a:endParaRPr lang="en-GB" sz="1800" b="0" dirty="0">
              <a:latin typeface="+mn-lt"/>
            </a:endParaRPr>
          </a:p>
          <a:p>
            <a:pPr>
              <a:lnSpc>
                <a:spcPct val="130000"/>
              </a:lnSpc>
            </a:pPr>
            <a:r>
              <a:rPr lang="en-GB" sz="1600" dirty="0">
                <a:solidFill>
                  <a:schemeClr val="accent2"/>
                </a:solidFill>
              </a:rPr>
              <a:t>3. Discard changes</a:t>
            </a:r>
          </a:p>
          <a:p>
            <a:r>
              <a:rPr lang="en-GB" sz="1800" b="0" dirty="0">
                <a:latin typeface="+mn-lt"/>
              </a:rPr>
              <a:t>The ‘Discard changes’ button allows you to reset any changes you’ve made prior to submitting the </a:t>
            </a:r>
            <a:r>
              <a:rPr lang="en-GB" sz="1800" b="0" dirty="0" smtClean="0">
                <a:latin typeface="+mn-lt"/>
              </a:rPr>
              <a:t>modify order</a:t>
            </a:r>
            <a:r>
              <a:rPr lang="en-GB" sz="1800" b="0" dirty="0">
                <a:latin typeface="+mn-lt"/>
              </a:rPr>
              <a:t>.</a:t>
            </a:r>
          </a:p>
          <a:p>
            <a:endParaRPr lang="en-GB" sz="1800" b="0" dirty="0">
              <a:latin typeface="+mn-lt"/>
            </a:endParaRPr>
          </a:p>
          <a:p>
            <a:endParaRPr lang="en-US" sz="1729" dirty="0"/>
          </a:p>
          <a:p>
            <a:endParaRPr lang="en-US" sz="1729" dirty="0"/>
          </a:p>
        </p:txBody>
      </p:sp>
      <p:sp>
        <p:nvSpPr>
          <p:cNvPr id="6" name="Oval 5"/>
          <p:cNvSpPr/>
          <p:nvPr/>
        </p:nvSpPr>
        <p:spPr>
          <a:xfrm>
            <a:off x="5466646" y="297848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7495111" y="284801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8" name="Oval 7"/>
          <p:cNvSpPr/>
          <p:nvPr/>
        </p:nvSpPr>
        <p:spPr>
          <a:xfrm>
            <a:off x="9223748" y="558042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35703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modify?</a:t>
            </a:r>
            <a:endParaRPr lang="en-US" dirty="0"/>
          </a:p>
        </p:txBody>
      </p:sp>
      <p:sp>
        <p:nvSpPr>
          <p:cNvPr id="3" name="Content Placeholder 2"/>
          <p:cNvSpPr>
            <a:spLocks noGrp="1"/>
          </p:cNvSpPr>
          <p:nvPr>
            <p:ph idx="1"/>
          </p:nvPr>
        </p:nvSpPr>
        <p:spPr>
          <a:xfrm>
            <a:off x="451646" y="957431"/>
            <a:ext cx="5524150" cy="5389581"/>
          </a:xfrm>
        </p:spPr>
        <p:txBody>
          <a:bodyPr>
            <a:normAutofit fontScale="85000" lnSpcReduction="20000"/>
          </a:bodyPr>
          <a:lstStyle/>
          <a:p>
            <a:endParaRPr lang="en-GB" sz="1800" b="0" dirty="0">
              <a:latin typeface="+mn-lt"/>
            </a:endParaRPr>
          </a:p>
          <a:p>
            <a:r>
              <a:rPr lang="en-GB" sz="1600" dirty="0" smtClean="0">
                <a:solidFill>
                  <a:schemeClr val="accent2"/>
                </a:solidFill>
              </a:rPr>
              <a:t>Attributes you can modify</a:t>
            </a:r>
            <a:endParaRPr lang="en-GB" sz="1600" dirty="0">
              <a:solidFill>
                <a:schemeClr val="accent2"/>
              </a:solidFill>
            </a:endParaRPr>
          </a:p>
          <a:p>
            <a:r>
              <a:rPr lang="en-GB" sz="1800" b="0" dirty="0">
                <a:latin typeface="+mn-lt"/>
              </a:rPr>
              <a:t>Although not an exhaustive list, the following attributes can be </a:t>
            </a:r>
            <a:r>
              <a:rPr lang="en-GB" sz="1800" b="0" dirty="0" smtClean="0">
                <a:latin typeface="+mn-lt"/>
              </a:rPr>
              <a:t>modified on </a:t>
            </a:r>
            <a:r>
              <a:rPr lang="en-GB" sz="1800" b="0" dirty="0">
                <a:latin typeface="+mn-lt"/>
              </a:rPr>
              <a:t>an </a:t>
            </a:r>
            <a:r>
              <a:rPr lang="en-GB" sz="1800" b="0" dirty="0" err="1" smtClean="0">
                <a:latin typeface="+mn-lt"/>
              </a:rPr>
              <a:t>Etherflow</a:t>
            </a:r>
            <a:endParaRPr lang="en-GB" sz="1800" b="0" dirty="0" smtClean="0">
              <a:latin typeface="+mn-lt"/>
            </a:endParaRPr>
          </a:p>
          <a:p>
            <a:endParaRPr lang="en-GB" sz="1800" b="0" dirty="0">
              <a:latin typeface="+mn-lt"/>
            </a:endParaRPr>
          </a:p>
          <a:p>
            <a:pPr marL="285750" indent="-285750">
              <a:buFont typeface="Arial" panose="020B0604020202020204" pitchFamily="34" charset="0"/>
              <a:buChar char="•"/>
            </a:pPr>
            <a:r>
              <a:rPr lang="en-GB" sz="1800" b="0" dirty="0">
                <a:latin typeface="+mn-lt"/>
              </a:rPr>
              <a:t>Bandwidth</a:t>
            </a:r>
          </a:p>
          <a:p>
            <a:pPr marL="285750" indent="-285750">
              <a:buFont typeface="Arial" panose="020B0604020202020204" pitchFamily="34" charset="0"/>
              <a:buChar char="•"/>
            </a:pPr>
            <a:r>
              <a:rPr lang="en-GB" sz="1800" b="0" dirty="0">
                <a:latin typeface="+mn-lt"/>
              </a:rPr>
              <a:t>Resilience</a:t>
            </a:r>
          </a:p>
          <a:p>
            <a:pPr marL="285750" indent="-285750">
              <a:buFont typeface="Arial" panose="020B0604020202020204" pitchFamily="34" charset="0"/>
              <a:buChar char="•"/>
            </a:pPr>
            <a:r>
              <a:rPr lang="en-GB" sz="1800" b="0" dirty="0">
                <a:latin typeface="+mn-lt"/>
              </a:rPr>
              <a:t>Access Pricing Period</a:t>
            </a:r>
          </a:p>
          <a:p>
            <a:pPr marL="285750" indent="-285750">
              <a:buFont typeface="Arial" panose="020B0604020202020204" pitchFamily="34" charset="0"/>
              <a:buChar char="•"/>
            </a:pPr>
            <a:r>
              <a:rPr lang="en-GB" sz="1800" b="0" dirty="0">
                <a:latin typeface="+mn-lt"/>
              </a:rPr>
              <a:t>Contact details</a:t>
            </a:r>
          </a:p>
          <a:p>
            <a:pPr marL="285750" indent="-285750">
              <a:buFont typeface="Arial" panose="020B0604020202020204" pitchFamily="34" charset="0"/>
              <a:buChar char="•"/>
            </a:pPr>
            <a:r>
              <a:rPr lang="en-GB" sz="1800" b="0" dirty="0">
                <a:latin typeface="+mn-lt"/>
              </a:rPr>
              <a:t>Notes</a:t>
            </a:r>
          </a:p>
          <a:p>
            <a:pPr marL="285750" indent="-285750">
              <a:buFont typeface="Arial" panose="020B0604020202020204" pitchFamily="34" charset="0"/>
              <a:buChar char="•"/>
            </a:pPr>
            <a:r>
              <a:rPr lang="en-GB" sz="1800" b="0" dirty="0">
                <a:latin typeface="+mn-lt"/>
              </a:rPr>
              <a:t>Site and Access details</a:t>
            </a:r>
          </a:p>
          <a:p>
            <a:endParaRPr lang="en-GB" sz="1800" b="0" dirty="0">
              <a:latin typeface="+mn-lt"/>
            </a:endParaRPr>
          </a:p>
          <a:p>
            <a:pPr>
              <a:lnSpc>
                <a:spcPct val="120000"/>
              </a:lnSpc>
            </a:pPr>
            <a:r>
              <a:rPr lang="en-GB" sz="1600" dirty="0">
                <a:solidFill>
                  <a:schemeClr val="accent2"/>
                </a:solidFill>
              </a:rPr>
              <a:t>Attributes you can’t </a:t>
            </a:r>
            <a:r>
              <a:rPr lang="en-GB" sz="1600" dirty="0" smtClean="0">
                <a:solidFill>
                  <a:schemeClr val="accent2"/>
                </a:solidFill>
              </a:rPr>
              <a:t>modify</a:t>
            </a:r>
            <a:endParaRPr lang="en-GB" sz="1600" dirty="0">
              <a:solidFill>
                <a:schemeClr val="accent2"/>
              </a:solidFill>
            </a:endParaRPr>
          </a:p>
          <a:p>
            <a:r>
              <a:rPr lang="en-GB" sz="1800" b="0" dirty="0">
                <a:latin typeface="+mn-lt"/>
              </a:rPr>
              <a:t>For </a:t>
            </a:r>
            <a:r>
              <a:rPr lang="en-GB" sz="1800" b="0" dirty="0" err="1">
                <a:latin typeface="+mn-lt"/>
              </a:rPr>
              <a:t>Etherway</a:t>
            </a:r>
            <a:r>
              <a:rPr lang="en-GB" sz="1800" b="0" dirty="0">
                <a:latin typeface="+mn-lt"/>
              </a:rPr>
              <a:t> Fibre, as your order progresses some attributes will become </a:t>
            </a:r>
            <a:r>
              <a:rPr lang="en-GB" sz="1800" b="0" dirty="0" smtClean="0">
                <a:latin typeface="+mn-lt"/>
              </a:rPr>
              <a:t>un-</a:t>
            </a:r>
            <a:r>
              <a:rPr lang="en-GB" sz="1800" b="0" dirty="0" err="1" smtClean="0">
                <a:latin typeface="+mn-lt"/>
              </a:rPr>
              <a:t>modifyable</a:t>
            </a:r>
            <a:r>
              <a:rPr lang="en-GB" sz="1800" b="0" dirty="0" smtClean="0">
                <a:latin typeface="+mn-lt"/>
              </a:rPr>
              <a:t>. </a:t>
            </a:r>
            <a:r>
              <a:rPr lang="en-GB" sz="1800" b="0" dirty="0">
                <a:latin typeface="+mn-lt"/>
              </a:rPr>
              <a:t>These include: </a:t>
            </a:r>
          </a:p>
          <a:p>
            <a:endParaRPr lang="en-GB" sz="1800" b="0" dirty="0">
              <a:latin typeface="+mn-lt"/>
            </a:endParaRPr>
          </a:p>
          <a:p>
            <a:pPr marL="285750" indent="-285750">
              <a:buFont typeface="Arial" panose="020B0604020202020204" pitchFamily="34" charset="0"/>
              <a:buChar char="•"/>
            </a:pPr>
            <a:r>
              <a:rPr lang="en-GB" sz="1800" b="0" dirty="0" smtClean="0">
                <a:latin typeface="+mn-lt"/>
              </a:rPr>
              <a:t>Segmentation type</a:t>
            </a:r>
          </a:p>
          <a:p>
            <a:pPr marL="285750" indent="-285750">
              <a:buFont typeface="Arial" panose="020B0604020202020204" pitchFamily="34" charset="0"/>
              <a:buChar char="•"/>
            </a:pPr>
            <a:r>
              <a:rPr lang="en-GB" sz="1800" b="0" dirty="0" smtClean="0">
                <a:latin typeface="+mn-lt"/>
              </a:rPr>
              <a:t>Service </a:t>
            </a:r>
            <a:r>
              <a:rPr lang="en-GB" sz="1800" b="0" dirty="0">
                <a:latin typeface="+mn-lt"/>
              </a:rPr>
              <a:t>point details (Room, Floor and Location)</a:t>
            </a:r>
          </a:p>
          <a:p>
            <a:pPr marL="285750" indent="-285750">
              <a:buFont typeface="Arial" panose="020B0604020202020204" pitchFamily="34" charset="0"/>
              <a:buChar char="•"/>
            </a:pPr>
            <a:r>
              <a:rPr lang="en-GB" sz="1800" b="0" dirty="0" smtClean="0">
                <a:latin typeface="+mn-lt"/>
              </a:rPr>
              <a:t>Bandwidth</a:t>
            </a:r>
            <a:endParaRPr lang="en-GB" sz="1800" b="0" dirty="0">
              <a:latin typeface="+mn-lt"/>
            </a:endParaRPr>
          </a:p>
          <a:p>
            <a:pPr marL="285750" indent="-285750">
              <a:buFont typeface="Arial" panose="020B0604020202020204" pitchFamily="34" charset="0"/>
              <a:buChar char="•"/>
            </a:pPr>
            <a:r>
              <a:rPr lang="en-GB" sz="1800" b="0" dirty="0">
                <a:latin typeface="+mn-lt"/>
              </a:rPr>
              <a:t>Resilience</a:t>
            </a:r>
          </a:p>
          <a:p>
            <a:pPr marL="285750" indent="-285750">
              <a:buFont typeface="Arial" panose="020B0604020202020204" pitchFamily="34" charset="0"/>
              <a:buChar char="•"/>
            </a:pPr>
            <a:r>
              <a:rPr lang="en-GB" sz="1800" b="0" dirty="0">
                <a:latin typeface="+mn-lt"/>
              </a:rPr>
              <a:t>Access pricing period</a:t>
            </a:r>
          </a:p>
          <a:p>
            <a:pPr marL="285750" indent="-285750">
              <a:buFont typeface="Arial" panose="020B0604020202020204" pitchFamily="34" charset="0"/>
              <a:buChar char="•"/>
            </a:pPr>
            <a:r>
              <a:rPr lang="en-GB" sz="1800" b="0" dirty="0">
                <a:latin typeface="+mn-lt"/>
              </a:rPr>
              <a:t>Connectivity details such as Interface Type, Power Supply NTE Chassis and mounting </a:t>
            </a:r>
            <a:r>
              <a:rPr lang="en-GB" sz="1800" b="0" dirty="0" smtClean="0">
                <a:latin typeface="+mn-lt"/>
              </a:rPr>
              <a:t>Options</a:t>
            </a:r>
          </a:p>
          <a:p>
            <a:pPr marL="285750" indent="-285750">
              <a:buFont typeface="Arial" panose="020B0604020202020204" pitchFamily="34" charset="0"/>
              <a:buChar char="•"/>
            </a:pPr>
            <a:endParaRPr lang="en-GB" sz="1800" b="0" dirty="0">
              <a:latin typeface="+mn-lt"/>
            </a:endParaRPr>
          </a:p>
          <a:p>
            <a:r>
              <a:rPr lang="en-GB" sz="1800" b="0" dirty="0" smtClean="0">
                <a:latin typeface="+mn-lt"/>
              </a:rPr>
              <a:t>For a complete list of what can and can’t be modified, see the product handbook.</a:t>
            </a:r>
            <a:endParaRPr lang="en-GB" sz="1800" b="0" dirty="0">
              <a:latin typeface="+mn-lt"/>
            </a:endParaRPr>
          </a:p>
        </p:txBody>
      </p:sp>
      <p:pic>
        <p:nvPicPr>
          <p:cNvPr id="4" name="Picture 3"/>
          <p:cNvPicPr>
            <a:picLocks noChangeAspect="1"/>
          </p:cNvPicPr>
          <p:nvPr/>
        </p:nvPicPr>
        <p:blipFill>
          <a:blip r:embed="rId2"/>
          <a:stretch>
            <a:fillRect/>
          </a:stretch>
        </p:blipFill>
        <p:spPr>
          <a:xfrm>
            <a:off x="6367267" y="1172583"/>
            <a:ext cx="5497825" cy="532503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58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modify an asset?</a:t>
            </a:r>
            <a:endParaRPr lang="en-US" dirty="0"/>
          </a:p>
        </p:txBody>
      </p:sp>
      <p:sp>
        <p:nvSpPr>
          <p:cNvPr id="3" name="Content Placeholder 2"/>
          <p:cNvSpPr>
            <a:spLocks noGrp="1"/>
          </p:cNvSpPr>
          <p:nvPr>
            <p:ph idx="1"/>
          </p:nvPr>
        </p:nvSpPr>
        <p:spPr>
          <a:xfrm>
            <a:off x="451646" y="957431"/>
            <a:ext cx="5034754" cy="5389581"/>
          </a:xfrm>
        </p:spPr>
        <p:txBody>
          <a:bodyPr>
            <a:normAutofit lnSpcReduction="10000"/>
          </a:bodyPr>
          <a:lstStyle/>
          <a:p>
            <a:endParaRPr lang="en-GB" sz="1800" b="0" dirty="0">
              <a:latin typeface="+mn-lt"/>
            </a:endParaRPr>
          </a:p>
          <a:p>
            <a:r>
              <a:rPr lang="en-GB" sz="1600" b="0" dirty="0">
                <a:latin typeface="+mn-lt"/>
              </a:rPr>
              <a:t>There’s a number of steps that need to be performed in order for you to </a:t>
            </a:r>
            <a:r>
              <a:rPr lang="en-GB" sz="1600" b="0" dirty="0" smtClean="0">
                <a:latin typeface="+mn-lt"/>
              </a:rPr>
              <a:t>modify your asset:</a:t>
            </a:r>
            <a:endParaRPr lang="en-GB" sz="1600" b="0" dirty="0">
              <a:latin typeface="+mn-lt"/>
            </a:endParaRPr>
          </a:p>
          <a:p>
            <a:endParaRPr lang="en-GB" sz="1600" dirty="0">
              <a:solidFill>
                <a:schemeClr val="accent2"/>
              </a:solidFill>
            </a:endParaRPr>
          </a:p>
          <a:p>
            <a:r>
              <a:rPr lang="en-GB" dirty="0">
                <a:solidFill>
                  <a:schemeClr val="accent2"/>
                </a:solidFill>
              </a:rPr>
              <a:t>Search for your </a:t>
            </a:r>
            <a:r>
              <a:rPr lang="en-GB" dirty="0" smtClean="0">
                <a:solidFill>
                  <a:schemeClr val="accent2"/>
                </a:solidFill>
              </a:rPr>
              <a:t>asset</a:t>
            </a:r>
            <a:endParaRPr lang="en-GB" dirty="0">
              <a:solidFill>
                <a:schemeClr val="accent2"/>
              </a:solidFill>
            </a:endParaRPr>
          </a:p>
          <a:p>
            <a:r>
              <a:rPr lang="en-GB" sz="1600" b="0" dirty="0">
                <a:latin typeface="+mn-lt"/>
              </a:rPr>
              <a:t>First you’ll need to search for your </a:t>
            </a:r>
            <a:r>
              <a:rPr lang="en-GB" sz="1600" b="0" dirty="0" smtClean="0">
                <a:latin typeface="+mn-lt"/>
              </a:rPr>
              <a:t>asset on Business Zone. </a:t>
            </a:r>
            <a:r>
              <a:rPr lang="en-GB" sz="1600" b="0" dirty="0">
                <a:latin typeface="+mn-lt"/>
              </a:rPr>
              <a:t>From here, you can instigate the </a:t>
            </a:r>
            <a:r>
              <a:rPr lang="en-GB" sz="1600" b="0" dirty="0" smtClean="0">
                <a:latin typeface="+mn-lt"/>
              </a:rPr>
              <a:t>modify.</a:t>
            </a:r>
            <a:endParaRPr lang="en-GB" sz="1600" b="0" dirty="0">
              <a:latin typeface="+mn-lt"/>
            </a:endParaRPr>
          </a:p>
          <a:p>
            <a:endParaRPr lang="en-GB" sz="1600" dirty="0">
              <a:solidFill>
                <a:schemeClr val="accent2"/>
              </a:solidFill>
            </a:endParaRPr>
          </a:p>
          <a:p>
            <a:r>
              <a:rPr lang="en-GB" dirty="0">
                <a:solidFill>
                  <a:schemeClr val="accent2"/>
                </a:solidFill>
              </a:rPr>
              <a:t>Check to see if your order can be </a:t>
            </a:r>
            <a:r>
              <a:rPr lang="en-GB" dirty="0" smtClean="0">
                <a:solidFill>
                  <a:schemeClr val="accent2"/>
                </a:solidFill>
              </a:rPr>
              <a:t>modified</a:t>
            </a:r>
            <a:endParaRPr lang="en-GB" dirty="0">
              <a:solidFill>
                <a:schemeClr val="accent2"/>
              </a:solidFill>
            </a:endParaRPr>
          </a:p>
          <a:p>
            <a:r>
              <a:rPr lang="en-GB" sz="1600" b="0" dirty="0">
                <a:latin typeface="+mn-lt"/>
              </a:rPr>
              <a:t>We’ll then need to check that your order can be </a:t>
            </a:r>
            <a:r>
              <a:rPr lang="en-GB" sz="1600" b="0" dirty="0" smtClean="0">
                <a:latin typeface="+mn-lt"/>
              </a:rPr>
              <a:t>modified. You won’t be able to modify an asset if there’s any open orders or faults associate with it. If </a:t>
            </a:r>
            <a:r>
              <a:rPr lang="en-GB" sz="1600" b="0" dirty="0">
                <a:latin typeface="+mn-lt"/>
              </a:rPr>
              <a:t>your </a:t>
            </a:r>
            <a:r>
              <a:rPr lang="en-GB" sz="1600" b="0" dirty="0" smtClean="0">
                <a:latin typeface="+mn-lt"/>
              </a:rPr>
              <a:t>asset can’t </a:t>
            </a:r>
            <a:r>
              <a:rPr lang="en-GB" sz="1600" b="0" dirty="0">
                <a:latin typeface="+mn-lt"/>
              </a:rPr>
              <a:t>be </a:t>
            </a:r>
            <a:r>
              <a:rPr lang="en-GB" sz="1600" b="0" dirty="0" smtClean="0">
                <a:latin typeface="+mn-lt"/>
              </a:rPr>
              <a:t>modified, </a:t>
            </a:r>
            <a:r>
              <a:rPr lang="en-GB" sz="1600" b="0" dirty="0">
                <a:latin typeface="+mn-lt"/>
              </a:rPr>
              <a:t>we’ll tell you.</a:t>
            </a:r>
          </a:p>
          <a:p>
            <a:endParaRPr lang="en-GB" sz="1600" dirty="0">
              <a:solidFill>
                <a:schemeClr val="accent2"/>
              </a:solidFill>
            </a:endParaRPr>
          </a:p>
          <a:p>
            <a:r>
              <a:rPr lang="en-GB" dirty="0">
                <a:solidFill>
                  <a:schemeClr val="accent2"/>
                </a:solidFill>
              </a:rPr>
              <a:t>Make your changes</a:t>
            </a:r>
          </a:p>
          <a:p>
            <a:r>
              <a:rPr lang="en-GB" sz="1600" b="0" dirty="0" smtClean="0">
                <a:latin typeface="+mn-lt"/>
              </a:rPr>
              <a:t>You’ll then </a:t>
            </a:r>
            <a:r>
              <a:rPr lang="en-GB" sz="1600" b="0" dirty="0">
                <a:latin typeface="+mn-lt"/>
              </a:rPr>
              <a:t>make the changes you require within the order journey. </a:t>
            </a:r>
            <a:r>
              <a:rPr lang="en-GB" sz="1600" b="0" dirty="0">
                <a:latin typeface="+mn-lt"/>
              </a:rPr>
              <a:t>Any attributes that can’t be amended will be inaccessible and greyed out or read only.</a:t>
            </a:r>
          </a:p>
          <a:p>
            <a:endParaRPr lang="en-GB" dirty="0">
              <a:solidFill>
                <a:schemeClr val="accent2"/>
              </a:solidFill>
            </a:endParaRPr>
          </a:p>
          <a:p>
            <a:r>
              <a:rPr lang="en-GB" dirty="0">
                <a:solidFill>
                  <a:schemeClr val="accent2"/>
                </a:solidFill>
              </a:rPr>
              <a:t>Submit the </a:t>
            </a:r>
            <a:r>
              <a:rPr lang="en-GB" dirty="0" smtClean="0">
                <a:solidFill>
                  <a:schemeClr val="accent2"/>
                </a:solidFill>
              </a:rPr>
              <a:t>modify order</a:t>
            </a:r>
            <a:endParaRPr lang="en-GB" dirty="0">
              <a:solidFill>
                <a:schemeClr val="accent2"/>
              </a:solidFill>
            </a:endParaRPr>
          </a:p>
          <a:p>
            <a:r>
              <a:rPr lang="en-GB" sz="1600" b="0" dirty="0">
                <a:latin typeface="+mn-lt"/>
              </a:rPr>
              <a:t>Once you’ve made your changes, you’ll need to submit them in the same way you placed your original order.</a:t>
            </a:r>
          </a:p>
        </p:txBody>
      </p:sp>
      <p:pic>
        <p:nvPicPr>
          <p:cNvPr id="6" name="Picture 5"/>
          <p:cNvPicPr>
            <a:picLocks noChangeAspect="1"/>
          </p:cNvPicPr>
          <p:nvPr/>
        </p:nvPicPr>
        <p:blipFill>
          <a:blip r:embed="rId2"/>
          <a:stretch>
            <a:fillRect/>
          </a:stretch>
        </p:blipFill>
        <p:spPr>
          <a:xfrm>
            <a:off x="5615423" y="1312433"/>
            <a:ext cx="6120577" cy="411998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587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an </a:t>
            </a:r>
            <a:r>
              <a:rPr lang="en-US" dirty="0" smtClean="0"/>
              <a:t>asset</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FXKM3USVKQV5-12-230635</_dlc_DocId>
    <_dlc_DocIdUrl xmlns="e0e35bac-e255-4a69-af54-5f01336af94f">
      <Url>https://office.bt.com/sites/btwholesaleproducts/_layouts/DocIdRedir.aspx?ID=FXKM3USVKQV5-12-230635</Url>
      <Description>FXKM3USVKQV5-12-230635</Description>
    </_dlc_DocIdUrl>
  </documentManagement>
</p:properties>
</file>

<file path=customXml/item6.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Props1.xml><?xml version="1.0" encoding="utf-8"?>
<ds:datastoreItem xmlns:ds="http://schemas.openxmlformats.org/officeDocument/2006/customXml" ds:itemID="{7B4431B2-E971-4C23-B02E-4D956B95CA4F}"/>
</file>

<file path=customXml/itemProps2.xml><?xml version="1.0" encoding="utf-8"?>
<ds:datastoreItem xmlns:ds="http://schemas.openxmlformats.org/officeDocument/2006/customXml" ds:itemID="{61284BFA-8ECE-4D4D-BC5F-8783ED16A78E}"/>
</file>

<file path=customXml/itemProps3.xml><?xml version="1.0" encoding="utf-8"?>
<ds:datastoreItem xmlns:ds="http://schemas.openxmlformats.org/officeDocument/2006/customXml" ds:itemID="{BE3999AA-2557-4079-83BB-C691CC0F3A32}"/>
</file>

<file path=customXml/itemProps4.xml><?xml version="1.0" encoding="utf-8"?>
<ds:datastoreItem xmlns:ds="http://schemas.openxmlformats.org/officeDocument/2006/customXml" ds:itemID="{DAD1CB09-2A0E-4C23-BCCF-E884BC7E8F14}"/>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43ACBE0C-AC66-4F21-BFFF-89A65B8EAD7C}"/>
</file>

<file path=docProps/app.xml><?xml version="1.0" encoding="utf-8"?>
<Properties xmlns="http://schemas.openxmlformats.org/officeDocument/2006/extended-properties" xmlns:vt="http://schemas.openxmlformats.org/officeDocument/2006/docPropsVTypes">
  <Template>Wholesale_ppt_widescreen_girl(calibri)v2</Template>
  <TotalTime>10767</TotalTime>
  <Words>1144</Words>
  <Application>Microsoft Office PowerPoint</Application>
  <PresentationFormat>Custom</PresentationFormat>
  <Paragraphs>173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BT Font</vt:lpstr>
      <vt:lpstr>BT Font Light</vt:lpstr>
      <vt:lpstr>Calibri</vt:lpstr>
      <vt:lpstr>Calibri Light</vt:lpstr>
      <vt:lpstr>BT_ppt_widescreen_mountain(calibri)</vt:lpstr>
      <vt:lpstr>Modifying an Ethernet asset</vt:lpstr>
      <vt:lpstr>Contents</vt:lpstr>
      <vt:lpstr>Version Control</vt:lpstr>
      <vt:lpstr>Pre-Requisites</vt:lpstr>
      <vt:lpstr>Introduction</vt:lpstr>
      <vt:lpstr>Layout</vt:lpstr>
      <vt:lpstr>What can I modify?</vt:lpstr>
      <vt:lpstr>How do I modify an asset?</vt:lpstr>
      <vt:lpstr>Searching for an asset</vt:lpstr>
      <vt:lpstr>Searching for an asset</vt:lpstr>
      <vt:lpstr>Initiate the modify order</vt:lpstr>
      <vt:lpstr>Making your changes</vt:lpstr>
      <vt:lpstr>Making your changes</vt:lpstr>
      <vt:lpstr>Making your changes</vt:lpstr>
      <vt:lpstr>Making your changes</vt:lpstr>
      <vt:lpstr>Making your changes</vt:lpstr>
      <vt:lpstr>Making your changes</vt:lpstr>
      <vt:lpstr>Discarding changes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140</cp:revision>
  <dcterms:created xsi:type="dcterms:W3CDTF">2017-11-04T08:36:27Z</dcterms:created>
  <dcterms:modified xsi:type="dcterms:W3CDTF">2018-05-01T12:18:34Z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9bb941be-f230-4c52-81dc-1a4ec2007e8a</vt:lpwstr>
  </property>
</Properties>
</file>